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7"/>
  </p:notesMasterIdLst>
  <p:sldIdLst>
    <p:sldId id="274" r:id="rId5"/>
    <p:sldId id="275" r:id="rId6"/>
  </p:sldIdLst>
  <p:sldSz cx="777240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8B9"/>
    <a:srgbClr val="FF9E4F"/>
    <a:srgbClr val="E81E55"/>
    <a:srgbClr val="23235B"/>
    <a:srgbClr val="64C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3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3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4E60-0182-3C49-9F64-1D9A36D7EE3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1143000"/>
            <a:ext cx="2222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60B7-AC3B-3848-A06A-68E8A68CB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D60B7-AC3B-3848-A06A-68E8A68CB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767462"/>
            <a:ext cx="6606540" cy="3759917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672376"/>
            <a:ext cx="5829300" cy="2607442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9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74987"/>
            <a:ext cx="1675924" cy="9152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74987"/>
            <a:ext cx="4930616" cy="9152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692444"/>
            <a:ext cx="6703695" cy="4492401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7227345"/>
            <a:ext cx="6703695" cy="236244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874937"/>
            <a:ext cx="3303270" cy="6852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874937"/>
            <a:ext cx="3303270" cy="6852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6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74990"/>
            <a:ext cx="6703695" cy="20874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647443"/>
            <a:ext cx="3288089" cy="1297471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944914"/>
            <a:ext cx="3288089" cy="58023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647443"/>
            <a:ext cx="3304282" cy="1297471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944914"/>
            <a:ext cx="3304282" cy="58023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6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719984"/>
            <a:ext cx="2506801" cy="2519945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554968"/>
            <a:ext cx="3934778" cy="7674832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239929"/>
            <a:ext cx="2506801" cy="600236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719984"/>
            <a:ext cx="2506801" cy="2519945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554968"/>
            <a:ext cx="3934778" cy="7674832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239929"/>
            <a:ext cx="2506801" cy="600236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74990"/>
            <a:ext cx="6703695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874937"/>
            <a:ext cx="6703695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0009783"/>
            <a:ext cx="17487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4639-AAD7-9B4A-A9E6-8BE6F0F7189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0009783"/>
            <a:ext cx="262318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0009783"/>
            <a:ext cx="17487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3218-4390-7B46-9321-AEFAF33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BC6D8B-F640-0531-CDAA-0BCFA16A0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-1"/>
            <a:ext cx="6511621" cy="10799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8953C-E064-2D43-8D69-D8A1EA2E284B}"/>
              </a:ext>
            </a:extLst>
          </p:cNvPr>
          <p:cNvSpPr/>
          <p:nvPr/>
        </p:nvSpPr>
        <p:spPr>
          <a:xfrm>
            <a:off x="2930140" y="462088"/>
            <a:ext cx="4578061" cy="644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de-DE" sz="2400" dirty="0">
                <a:solidFill>
                  <a:srgbClr val="0B78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Success Management </a:t>
            </a:r>
            <a:r>
              <a:rPr lang="en-US" sz="2400" dirty="0">
                <a:solidFill>
                  <a:srgbClr val="0B78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Internship</a:t>
            </a:r>
            <a:r>
              <a:rPr lang="de-DE" sz="2400" dirty="0">
                <a:solidFill>
                  <a:srgbClr val="0B78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5D4E2-EB69-A845-82DE-DC161B5B1DA0}"/>
              </a:ext>
            </a:extLst>
          </p:cNvPr>
          <p:cNvSpPr txBox="1"/>
          <p:nvPr/>
        </p:nvSpPr>
        <p:spPr>
          <a:xfrm>
            <a:off x="2930140" y="1329574"/>
            <a:ext cx="4403257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Customer Success Management Intern at Sutherland, you will gain practical experience in one of the fastest-growing job roles, take advantage of a world-class curriculum, and have the exciting opportunity to work in a truly global company.</a:t>
            </a:r>
          </a:p>
          <a:p>
            <a:pPr algn="just">
              <a:spcBef>
                <a:spcPts val="400"/>
              </a:spcBef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Sutherland is expanding the partnership with the University for National and World Economy to offer a new internship program in cooperation with the Department of International Economic Relations and Business. </a:t>
            </a:r>
          </a:p>
          <a:p>
            <a:pPr>
              <a:spcBef>
                <a:spcPts val="400"/>
              </a:spcBef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64C1D-A491-1846-9969-DFA70376F3AC}"/>
              </a:ext>
            </a:extLst>
          </p:cNvPr>
          <p:cNvSpPr/>
          <p:nvPr/>
        </p:nvSpPr>
        <p:spPr>
          <a:xfrm>
            <a:off x="2930140" y="3042567"/>
            <a:ext cx="45780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Job Responsibilities and Benefits: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transactions and interesting high value work showcased by experienced Customer Success managers and leaders. 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extensive knowledge and build skills in Customer Success through combined Instructor-led and interactive online trainings.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 Enterprise Customer Success Managers dealing with their day-to-day duties with customers.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successful completion of the program, you will receive a certification issued from a world-leader in Customer Success Management training.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0D99BC8-E137-AE69-8F87-A324B79B3C93}"/>
              </a:ext>
            </a:extLst>
          </p:cNvPr>
          <p:cNvSpPr/>
          <p:nvPr/>
        </p:nvSpPr>
        <p:spPr>
          <a:xfrm>
            <a:off x="2930140" y="9197567"/>
            <a:ext cx="3797736" cy="367200"/>
          </a:xfrm>
          <a:prstGeom prst="roundRect">
            <a:avLst>
              <a:gd name="adj" fmla="val 50000"/>
            </a:avLst>
          </a:prstGeom>
          <a:solidFill>
            <a:srgbClr val="0B78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39A84-E1B5-DF81-17AD-1789266CF68F}"/>
              </a:ext>
            </a:extLst>
          </p:cNvPr>
          <p:cNvSpPr/>
          <p:nvPr/>
        </p:nvSpPr>
        <p:spPr>
          <a:xfrm>
            <a:off x="3288255" y="9206033"/>
            <a:ext cx="4403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skirova@unwe.bg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F7BAD-78AF-6EFD-33A8-6DB87A2072E1}"/>
              </a:ext>
            </a:extLst>
          </p:cNvPr>
          <p:cNvSpPr/>
          <p:nvPr/>
        </p:nvSpPr>
        <p:spPr>
          <a:xfrm>
            <a:off x="2930140" y="5443112"/>
            <a:ext cx="4578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full-time students following a course at the Department of International Economic Relations and Business are eligible to apply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students in 3</a:t>
            </a:r>
            <a:r>
              <a:rPr lang="en-US" sz="1200" baseline="300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4</a:t>
            </a:r>
            <a:r>
              <a:rPr lang="en-US" sz="1200" baseline="300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are eligible to apply 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command of the English language is a must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foreign language (German, French, Spanish</a:t>
            </a: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Italian) will be considered a plus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 above 5.00 from the previous 2 semesters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67E0C-31D0-4919-FA1E-537B5E63C44D}"/>
              </a:ext>
            </a:extLst>
          </p:cNvPr>
          <p:cNvSpPr/>
          <p:nvPr/>
        </p:nvSpPr>
        <p:spPr>
          <a:xfrm>
            <a:off x="2431849" y="9564767"/>
            <a:ext cx="4578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information:</a:t>
            </a:r>
          </a:p>
          <a:p>
            <a:pPr marL="171450" indent="-171450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date: 14 November 2022</a:t>
            </a:r>
          </a:p>
          <a:p>
            <a:pPr marL="171450" indent="-171450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date: 12 December 2022</a:t>
            </a:r>
          </a:p>
          <a:p>
            <a:pPr marL="171450" indent="-171450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occupancy: 4 hours per day from (hybrid)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72543-7CB9-6C72-2BCF-C36EFD5C639B}"/>
              </a:ext>
            </a:extLst>
          </p:cNvPr>
          <p:cNvSpPr/>
          <p:nvPr/>
        </p:nvSpPr>
        <p:spPr>
          <a:xfrm>
            <a:off x="2431850" y="7427732"/>
            <a:ext cx="5076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and selection process: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cover the requirements, you can apply for the Internship by submitting</a:t>
            </a:r>
            <a:r>
              <a:rPr lang="en-US" sz="1200" dirty="0">
                <a:solidFill>
                  <a:srgbClr val="171C4A"/>
                </a:solidFill>
                <a:latin typeface="Arial "/>
              </a:rPr>
              <a:t> your application at 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u="sng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skirova@unwe.bg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Documents Required: </a:t>
            </a:r>
          </a:p>
          <a:p>
            <a:pPr marL="628650" lvl="1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 to be exported from the UNWE platform “ Web Student” </a:t>
            </a:r>
          </a:p>
          <a:p>
            <a:pPr marL="628650" lvl="1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Vitae</a:t>
            </a:r>
            <a:endParaRPr lang="bg-BG" sz="1200" dirty="0">
              <a:solidFill>
                <a:srgbClr val="232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skills will be validated during the interview process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for submission : </a:t>
            </a:r>
            <a:r>
              <a:rPr lang="en-US" sz="1200" u="sng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November 2022</a:t>
            </a:r>
          </a:p>
          <a:p>
            <a:pPr>
              <a:buClr>
                <a:srgbClr val="FF9E4F"/>
              </a:buClr>
              <a:buSzPct val="100000"/>
            </a:pPr>
            <a:endParaRPr lang="en-US" sz="1200" dirty="0">
              <a:solidFill>
                <a:srgbClr val="232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8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BC6D8B-F640-0531-CDAA-0BCFA16A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-1"/>
            <a:ext cx="6511621" cy="10799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8953C-E064-2D43-8D69-D8A1EA2E284B}"/>
              </a:ext>
            </a:extLst>
          </p:cNvPr>
          <p:cNvSpPr/>
          <p:nvPr/>
        </p:nvSpPr>
        <p:spPr>
          <a:xfrm>
            <a:off x="2574388" y="462088"/>
            <a:ext cx="4933813" cy="91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bg-BG" sz="2400" dirty="0">
                <a:solidFill>
                  <a:srgbClr val="0B78B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Стаж по Управление Успеха на Корпоративни Клиенти</a:t>
            </a:r>
            <a:endParaRPr lang="de-DE" sz="2400" dirty="0">
              <a:solidFill>
                <a:srgbClr val="0B78B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5D4E2-EB69-A845-82DE-DC161B5B1DA0}"/>
              </a:ext>
            </a:extLst>
          </p:cNvPr>
          <p:cNvSpPr txBox="1"/>
          <p:nvPr/>
        </p:nvSpPr>
        <p:spPr>
          <a:xfrm>
            <a:off x="2399584" y="1329574"/>
            <a:ext cx="4933813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стажант по Управление на успеха на корпоративни клиенти в Съдърланд ще придобиеш практически опит в една от най-бързо развиващите се професии, ще се възползваш от учебна програма на световно ниво и ще имаш възможност да работиш в една наистина глобална компания.</a:t>
            </a:r>
          </a:p>
          <a:p>
            <a:pPr algn="just">
              <a:spcBef>
                <a:spcPts val="400"/>
              </a:spcBef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Съдърланд разширява партньорството си с УНСС, за да предложи нова стажантска програма в сътрудничество с катедра „Международни икономически отношения и бизнес“.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64C1D-A491-1846-9969-DFA70376F3AC}"/>
              </a:ext>
            </a:extLst>
          </p:cNvPr>
          <p:cNvSpPr/>
          <p:nvPr/>
        </p:nvSpPr>
        <p:spPr>
          <a:xfrm>
            <a:off x="2399585" y="2811420"/>
            <a:ext cx="5108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стажант при нас ще можеш: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придобиеш практически опит в работна среда с висока добавена стойност и да получиш подкрепа от опитни мениджъри и лидери в управлението на успеха на клиенти.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придобиеш обширни познания и умения в сферата на управлението на успеха на клиенти, чрез интерактивни онлайн обучения и модули водени от опитни ментори.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влезеш в обувките на мениджъри на успеха на клиенти, докосвайки се до ежедневните им задължения и интеракция с клиенти.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успешно завършване на програмата, ще получиш сертификат, издаден от световен лидер в обучението за Управление на успеха на клиентите.</a:t>
            </a:r>
            <a:endParaRPr lang="en-US" sz="1200" dirty="0">
              <a:solidFill>
                <a:srgbClr val="232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0D99BC8-E137-AE69-8F87-A324B79B3C93}"/>
              </a:ext>
            </a:extLst>
          </p:cNvPr>
          <p:cNvSpPr/>
          <p:nvPr/>
        </p:nvSpPr>
        <p:spPr>
          <a:xfrm>
            <a:off x="2574386" y="9260062"/>
            <a:ext cx="4642339" cy="367200"/>
          </a:xfrm>
          <a:prstGeom prst="roundRect">
            <a:avLst>
              <a:gd name="adj" fmla="val 50000"/>
            </a:avLst>
          </a:prstGeom>
          <a:solidFill>
            <a:srgbClr val="0B78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39A84-E1B5-DF81-17AD-1789266CF68F}"/>
              </a:ext>
            </a:extLst>
          </p:cNvPr>
          <p:cNvSpPr/>
          <p:nvPr/>
        </p:nvSpPr>
        <p:spPr>
          <a:xfrm>
            <a:off x="2836005" y="9264051"/>
            <a:ext cx="4642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bg-BG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Кандидатствай на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skirova@unwe.bg</a:t>
            </a:r>
            <a:endParaRPr 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F7BAD-78AF-6EFD-33A8-6DB87A2072E1}"/>
              </a:ext>
            </a:extLst>
          </p:cNvPr>
          <p:cNvSpPr/>
          <p:nvPr/>
        </p:nvSpPr>
        <p:spPr>
          <a:xfrm>
            <a:off x="2930138" y="5387324"/>
            <a:ext cx="4578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Изисквания: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Програмата е отворена за студенти редовна форма на обучение в катедра „МИО и бизнес”.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Кандидатите трябва да са студенти в трети курс или четвърти курс, и да имат среден успех над 5.00 от предходните два семестъра.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Изисква се свободно владеене на английски език. 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Владеене на втори чужд език (немски, френски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испански или</a:t>
            </a:r>
            <a:r>
              <a:rPr lang="en-US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италиански ) се счита за предимство.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67E0C-31D0-4919-FA1E-537B5E63C44D}"/>
              </a:ext>
            </a:extLst>
          </p:cNvPr>
          <p:cNvSpPr/>
          <p:nvPr/>
        </p:nvSpPr>
        <p:spPr>
          <a:xfrm>
            <a:off x="2574388" y="9627262"/>
            <a:ext cx="4933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Допълнителна информация: </a:t>
            </a:r>
            <a:endParaRPr lang="en-US" sz="1600" b="1" dirty="0">
              <a:solidFill>
                <a:srgbClr val="232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 дата: 14 ноември 2022 г.</a:t>
            </a:r>
          </a:p>
          <a:p>
            <a:pPr marL="171450" indent="-171450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Крайна дата: 12 декември 2022 г.</a:t>
            </a:r>
          </a:p>
          <a:p>
            <a:pPr marL="171450" indent="-171450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Планирана ангажираност: 4 часа на ден (хибриден модел).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86A402-5A0A-EB3A-05FE-F28D03858827}"/>
              </a:ext>
            </a:extLst>
          </p:cNvPr>
          <p:cNvSpPr/>
          <p:nvPr/>
        </p:nvSpPr>
        <p:spPr>
          <a:xfrm>
            <a:off x="2360376" y="7234562"/>
            <a:ext cx="5187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Кандидатстване и подбор: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отговаряте на изискванията, може да заявите желание да участвате в Стажантската програма на адрес: </a:t>
            </a:r>
            <a:r>
              <a:rPr lang="bg-BG" sz="1200" u="sng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skirova@unwe.bg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 за кандидатстване:</a:t>
            </a:r>
          </a:p>
          <a:p>
            <a:pPr marL="628650" lvl="1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Удостоверяване на среден успех над 5.00 чрез експорт на изпитни резултати от платформата „Уеб Студент“ на УНСС.</a:t>
            </a:r>
          </a:p>
          <a:p>
            <a:pPr marL="628650" lvl="1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Автобиография </a:t>
            </a: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Езиковите умения се валидират по време на интервю/събеседване.</a:t>
            </a:r>
            <a:endParaRPr lang="en-US" sz="1200" dirty="0">
              <a:solidFill>
                <a:srgbClr val="232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FF9E4F"/>
              </a:buClr>
              <a:buSzPct val="100000"/>
              <a:buFont typeface="Wingdings 2" panose="05020102010507070707" pitchFamily="18" charset="2"/>
              <a:buChar char=""/>
            </a:pPr>
            <a:r>
              <a:rPr lang="bg-BG" sz="1200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Краен срок за кандидатстване: </a:t>
            </a:r>
            <a:r>
              <a:rPr lang="bg-BG" sz="1200" u="sng" dirty="0">
                <a:solidFill>
                  <a:srgbClr val="232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ноември 2022 г.</a:t>
            </a:r>
            <a:endParaRPr lang="bg-BG" sz="1200" dirty="0">
              <a:solidFill>
                <a:srgbClr val="2323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1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7DD3300FB2A849BDF81B30455BCA3F" ma:contentTypeVersion="20" ma:contentTypeDescription="Create a new document." ma:contentTypeScope="" ma:versionID="f6031c5b543f7297f624e0067fbac5a3">
  <xsd:schema xmlns:xsd="http://www.w3.org/2001/XMLSchema" xmlns:xs="http://www.w3.org/2001/XMLSchema" xmlns:p="http://schemas.microsoft.com/office/2006/metadata/properties" xmlns:ns1="http://schemas.microsoft.com/sharepoint/v3" xmlns:ns2="237fb49d-6c9b-4af2-a66d-c8118b9000cb" xmlns:ns3="57335c19-da87-4a44-aad4-2062e1cc5838" targetNamespace="http://schemas.microsoft.com/office/2006/metadata/properties" ma:root="true" ma:fieldsID="98b4bac6e6e8f9e59c7e9a6630926d84" ns1:_="" ns2:_="" ns3:_="">
    <xsd:import namespace="http://schemas.microsoft.com/sharepoint/v3"/>
    <xsd:import namespace="237fb49d-6c9b-4af2-a66d-c8118b9000cb"/>
    <xsd:import namespace="57335c19-da87-4a44-aad4-2062e1cc5838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Publication_x0020_Channels" minOccurs="0"/>
                <xsd:element ref="ns2:Publication_x0020_Status" minOccurs="0"/>
                <xsd:element ref="ns2:Workflow_x0020_Status" minOccurs="0"/>
                <xsd:element ref="ns2:Campaign" minOccurs="0"/>
                <xsd:element ref="ns2:Design_x0020_Application" minOccurs="0"/>
                <xsd:element ref="ns1:_ip_UnifiedCompliancePolicyPropertie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UIAc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fb49d-6c9b-4af2-a66d-c8118b9000cb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2" nillable="true" ma:displayName="Collateral Type" ma:format="Dropdown" ma:indexed="true" ma:internalName="Collateral_x0020_Type">
      <xsd:simpleType>
        <xsd:restriction base="dms:Choice">
          <xsd:enumeration value="Banners"/>
          <xsd:enumeration value="Billboards"/>
          <xsd:enumeration value="Brochures"/>
          <xsd:enumeration value="Dashboards and Screen Graphics"/>
          <xsd:enumeration value="Design Assets"/>
          <xsd:enumeration value="Email Graphics and E-Blasts"/>
          <xsd:enumeration value="Flyers"/>
          <xsd:enumeration value="Landing Pages and Wireframes"/>
          <xsd:enumeration value="Newsletters and Magazines"/>
          <xsd:enumeration value="Posters"/>
          <xsd:enumeration value="Postcards"/>
          <xsd:enumeration value="Promotional Videos"/>
          <xsd:enumeration value="Presentation Decks"/>
          <xsd:enumeration value="Reports"/>
          <xsd:enumeration value="Social Media Branding"/>
          <xsd:enumeration value="Social Media Ads"/>
          <xsd:enumeration value="Social Media Posts"/>
          <xsd:enumeration value="Reference Docs and Toolkits"/>
        </xsd:restriction>
      </xsd:simpleType>
    </xsd:element>
    <xsd:element name="Publication_x0020_Channels" ma:index="3" nillable="true" ma:displayName="Publication Channel" ma:internalName="Publication_x0020_Channel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mail"/>
                    <xsd:enumeration value="Facebook"/>
                    <xsd:enumeration value="Instagram"/>
                    <xsd:enumeration value="LinkedIn"/>
                    <xsd:enumeration value="Twitter"/>
                    <xsd:enumeration value="Pinterest"/>
                    <xsd:enumeration value="Print"/>
                    <xsd:enumeration value="Snapchat"/>
                    <xsd:enumeration value="WhatsApp"/>
                    <xsd:enumeration value="Web or Screen"/>
                  </xsd:restriction>
                </xsd:simpleType>
              </xsd:element>
            </xsd:sequence>
          </xsd:extension>
        </xsd:complexContent>
      </xsd:complexType>
    </xsd:element>
    <xsd:element name="Publication_x0020_Status" ma:index="4" nillable="true" ma:displayName="Publication Status" ma:format="Dropdown" ma:indexed="true" ma:internalName="Publication_x0020_Status">
      <xsd:simpleType>
        <xsd:restriction base="dms:Choice">
          <xsd:enumeration value="Approved - Active"/>
          <xsd:enumeration value="Approved - On Hold"/>
          <xsd:enumeration value="Archived - Save"/>
          <xsd:enumeration value="Archived - Delete"/>
          <xsd:enumeration value="Private - Designer Files"/>
          <xsd:enumeration value="Unassigned"/>
        </xsd:restriction>
      </xsd:simpleType>
    </xsd:element>
    <xsd:element name="Workflow_x0020_Status" ma:index="5" nillable="true" ma:displayName="Workflow Status" ma:format="Dropdown" ma:internalName="Workflow_x0020_Status">
      <xsd:simpleType>
        <xsd:restriction base="dms:Choice">
          <xsd:enumeration value="Working File"/>
          <xsd:enumeration value="Final Artwork - Editable"/>
          <xsd:enumeration value="Final Artwork - Flattened"/>
          <xsd:enumeration value="Design Template"/>
          <xsd:enumeration value="Unassigned"/>
        </xsd:restriction>
      </xsd:simpleType>
    </xsd:element>
    <xsd:element name="Campaign" ma:index="6" nillable="true" ma:displayName="Campaign" ma:format="Dropdown" ma:internalName="Campaign">
      <xsd:simpleType>
        <xsd:restriction base="dms:Choice">
          <xsd:enumeration value="Be Yourself"/>
          <xsd:enumeration value="Cross Postings"/>
          <xsd:enumeration value="Employee Testimonials"/>
          <xsd:enumeration value="Internal Careers"/>
          <xsd:enumeration value="Grammar Tips"/>
          <xsd:enumeration value="Grow Your Own Way"/>
          <xsd:enumeration value="Headlines"/>
          <xsd:enumeration value="Health Tips"/>
          <xsd:enumeration value="Life and Work Tips"/>
          <xsd:enumeration value="Quotes"/>
          <xsd:enumeration value="Motivational Posts"/>
          <xsd:enumeration value="REFER"/>
          <xsd:enumeration value="Tiles and Grids"/>
          <xsd:enumeration value="Unassigned"/>
        </xsd:restriction>
      </xsd:simpleType>
    </xsd:element>
    <xsd:element name="Design_x0020_Application" ma:index="7" nillable="true" ma:displayName="Design Application" ma:format="Dropdown" ma:internalName="Design_x0020_Application">
      <xsd:simpleType>
        <xsd:restriction base="dms:Choice">
          <xsd:enumeration value="Adobe After Effects"/>
          <xsd:enumeration value="Adobe Premier"/>
          <xsd:enumeration value="Adobe Photoshop"/>
          <xsd:enumeration value="Adobe Illustrator"/>
          <xsd:enumeration value="Adobe InDesign"/>
          <xsd:enumeration value="Adobe XD"/>
          <xsd:enumeration value="Adobe Dreamweaver"/>
          <xsd:enumeration value="-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35c19-da87-4a44-aad4-2062e1cc5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llateral_x0020_Type xmlns="237fb49d-6c9b-4af2-a66d-c8118b9000cb" xsi:nil="true"/>
    <Campaign xmlns="237fb49d-6c9b-4af2-a66d-c8118b9000cb" xsi:nil="true"/>
    <Design_x0020_Application xmlns="237fb49d-6c9b-4af2-a66d-c8118b9000cb" xsi:nil="true"/>
    <Publication_x0020_Channels xmlns="237fb49d-6c9b-4af2-a66d-c8118b9000cb"/>
    <_ip_UnifiedCompliancePolicyProperties xmlns="http://schemas.microsoft.com/sharepoint/v3" xsi:nil="true"/>
    <Workflow_x0020_Status xmlns="237fb49d-6c9b-4af2-a66d-c8118b9000cb" xsi:nil="true"/>
    <Publication_x0020_Status xmlns="237fb49d-6c9b-4af2-a66d-c8118b9000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2E2D03-AFE2-4095-AD31-7F0D15129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7fb49d-6c9b-4af2-a66d-c8118b9000cb"/>
    <ds:schemaRef ds:uri="57335c19-da87-4a44-aad4-2062e1cc5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B78AA6-CBC2-4CE8-99E0-C2BE73B57D32}">
  <ds:schemaRefs>
    <ds:schemaRef ds:uri="237fb49d-6c9b-4af2-a66d-c8118b9000cb"/>
    <ds:schemaRef ds:uri="57335c19-da87-4a44-aad4-2062e1cc5838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14B4287-2603-4097-961D-E0CD90AD95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2748</TotalTime>
  <Words>674</Words>
  <Application>Microsoft Office PowerPoint</Application>
  <PresentationFormat>Custom</PresentationFormat>
  <Paragraphs>52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</vt:lpstr>
      <vt:lpstr>Arial Black</vt:lpstr>
      <vt:lpstr>Calibri</vt:lpstr>
      <vt:lpstr>Calibri Light</vt:lpstr>
      <vt:lpstr>Wingdings 2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Alisha Messmer</dc:creator>
  <cp:keywords/>
  <dc:description/>
  <cp:lastModifiedBy>Svetlozar Ivanov</cp:lastModifiedBy>
  <cp:revision>123</cp:revision>
  <cp:lastPrinted>2019-10-04T07:07:40Z</cp:lastPrinted>
  <dcterms:created xsi:type="dcterms:W3CDTF">2017-09-15T17:59:49Z</dcterms:created>
  <dcterms:modified xsi:type="dcterms:W3CDTF">2022-10-24T14:00:23Z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0x010100A17DD3300FB2A849BDF81B30455BCA3F</vt:lpwstr>
  </property>
</Properties>
</file>